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2" r:id="rId2"/>
    <p:sldId id="335" r:id="rId3"/>
    <p:sldId id="354" r:id="rId4"/>
    <p:sldId id="355" r:id="rId5"/>
    <p:sldId id="356" r:id="rId6"/>
    <p:sldId id="364" r:id="rId7"/>
    <p:sldId id="361" r:id="rId8"/>
    <p:sldId id="351" r:id="rId9"/>
    <p:sldId id="370" r:id="rId10"/>
    <p:sldId id="369" r:id="rId11"/>
    <p:sldId id="366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85283" autoAdjust="0"/>
  </p:normalViewPr>
  <p:slideViewPr>
    <p:cSldViewPr>
      <p:cViewPr varScale="1">
        <p:scale>
          <a:sx n="136" d="100"/>
          <a:sy n="136" d="100"/>
        </p:scale>
        <p:origin x="189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BC9A0-3595-4E20-87B1-44631196AABD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3461-ECEF-46CD-8BF0-C17FF787B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C42671-558E-40F1-B8D0-E9868501ED30}" type="slidenum">
              <a:rPr lang="ru-RU" altLang="en-US"/>
              <a:pPr/>
              <a:t>1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A656-4E5F-4ED5-9456-97AD8C2F6CC0}" type="datetime1">
              <a:rPr lang="ru-RU" altLang="en-US"/>
              <a:pPr>
                <a:defRPr/>
              </a:pPr>
              <a:t>26.02.2022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F25E5-4E5E-48A7-947A-4DD13A8E163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2.png"/><Relationship Id="rId18" Type="http://schemas.openxmlformats.org/officeDocument/2006/relationships/image" Target="../media/image75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image" Target="../media/image71.png"/><Relationship Id="rId17" Type="http://schemas.openxmlformats.org/officeDocument/2006/relationships/image" Target="../media/image47.png"/><Relationship Id="rId2" Type="http://schemas.openxmlformats.org/officeDocument/2006/relationships/image" Target="../media/image39.png"/><Relationship Id="rId16" Type="http://schemas.openxmlformats.org/officeDocument/2006/relationships/image" Target="../media/image7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0.png"/><Relationship Id="rId5" Type="http://schemas.openxmlformats.org/officeDocument/2006/relationships/image" Target="../media/image42.png"/><Relationship Id="rId15" Type="http://schemas.openxmlformats.org/officeDocument/2006/relationships/image" Target="../media/image43.png"/><Relationship Id="rId10" Type="http://schemas.openxmlformats.org/officeDocument/2006/relationships/image" Target="../media/image69.png"/><Relationship Id="rId19" Type="http://schemas.openxmlformats.org/officeDocument/2006/relationships/image" Target="../media/image76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26.png"/><Relationship Id="rId3" Type="http://schemas.openxmlformats.org/officeDocument/2006/relationships/image" Target="../media/image38.png"/><Relationship Id="rId21" Type="http://schemas.openxmlformats.org/officeDocument/2006/relationships/image" Target="../media/image50.png"/><Relationship Id="rId7" Type="http://schemas.openxmlformats.org/officeDocument/2006/relationships/image" Target="../media/image25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9.jpe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6.jpeg"/><Relationship Id="rId23" Type="http://schemas.openxmlformats.org/officeDocument/2006/relationships/image" Target="../media/image28.png"/><Relationship Id="rId10" Type="http://schemas.openxmlformats.org/officeDocument/2006/relationships/image" Target="../media/image41.png"/><Relationship Id="rId19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9528" t="8334" r="18061" b="13889"/>
          <a:stretch>
            <a:fillRect/>
          </a:stretch>
        </p:blipFill>
        <p:spPr bwMode="auto">
          <a:xfrm>
            <a:off x="121920" y="4842309"/>
            <a:ext cx="2011680" cy="14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2495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Coherent dynamics of a photon-dressed qubit</a:t>
            </a:r>
          </a:p>
          <a:p>
            <a:pPr algn="ctr"/>
            <a:endParaRPr lang="en-US" altLang="en-US" sz="2000" b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/>
            <a:r>
              <a:rPr lang="en-US" altLang="en-US" u="sng" dirty="0" err="1">
                <a:latin typeface="Times New Roman" pitchFamily="18" charset="0"/>
                <a:cs typeface="Times New Roman" pitchFamily="18" charset="0"/>
              </a:rPr>
              <a:t>Maksym</a:t>
            </a: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 Liul</a:t>
            </a:r>
            <a:r>
              <a:rPr lang="en-US" altLang="en-US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Chin-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Chen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Chih-Hsun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Chien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Sergey N. Shevchenko</a:t>
            </a:r>
            <a:r>
              <a:rPr lang="en-US" altLang="en-US" baseline="30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Franco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Nori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aseline="30000" dirty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IoChun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Hoi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5,6</a:t>
            </a:r>
            <a:endParaRPr lang="en-US" altLang="en-US" baseline="30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400"/>
              </a:spcBef>
            </a:pPr>
            <a:r>
              <a:rPr lang="en-US" altLang="en-US" sz="1400" baseline="30000" dirty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Verkin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Institute for Low Temperature Physics and Engineering,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Kharkiv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, Ukraine</a:t>
            </a:r>
            <a:endParaRPr lang="ru-RU" altLang="en-US" sz="1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400"/>
              </a:spcBef>
            </a:pPr>
            <a:r>
              <a:rPr lang="en-US" altLang="en-US" sz="14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V. N.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Karazin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Kharkiv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National University, Ukraine</a:t>
            </a:r>
            <a:endParaRPr lang="ru-RU" altLang="en-US" sz="1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400"/>
              </a:spcBef>
            </a:pPr>
            <a:r>
              <a:rPr lang="en-US" altLang="en-US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Theoretical Quantum Physics Laboratory, RIKEN, Japan</a:t>
            </a:r>
            <a:endParaRPr lang="ru-RU" altLang="en-US" sz="1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400"/>
              </a:spcBef>
            </a:pPr>
            <a:r>
              <a:rPr lang="en-US" altLang="en-US" sz="1400" baseline="30000" dirty="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The University of Michigan, Ann Arbor, USA</a:t>
            </a:r>
          </a:p>
          <a:p>
            <a:pPr lvl="2">
              <a:spcBef>
                <a:spcPts val="400"/>
              </a:spcBef>
            </a:pP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5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Department of Physics, National Tsing Hua University, Hsinchu, Taiwan</a:t>
            </a:r>
          </a:p>
          <a:p>
            <a:pPr lvl="2">
              <a:spcBef>
                <a:spcPts val="400"/>
              </a:spcBef>
            </a:pP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Center for Quantum Technology, National Tsing Hua University, Hsinchu, Taiwan</a:t>
            </a:r>
            <a:endParaRPr lang="ru-RU" altLang="en-US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9" descr="&amp;Kcy;&amp;acy;&amp;rcy;&amp;tcy;&amp;icy;&amp;ncy;&amp;kcy;&amp;icy; &amp;pcy;&amp;ocy; &amp;zcy;&amp;acy;&amp;pcy;&amp;rcy;&amp;ocy;&amp;scy;&amp;ucy; ip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562" y="3673475"/>
            <a:ext cx="9350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5" descr="ftint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676650"/>
            <a:ext cx="7889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Харківський національний університет імені В. Н. Каразі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7362" y="3748087"/>
            <a:ext cx="7921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7" descr="RIK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7987" y="3849687"/>
            <a:ext cx="16573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1" descr="University of Michigan to upgrade historic Detroit Observato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8575" y="36766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 l="11988" t="18364" r="26871" b="6868"/>
          <a:stretch>
            <a:fillRect/>
          </a:stretch>
        </p:blipFill>
        <p:spPr bwMode="auto">
          <a:xfrm>
            <a:off x="4906915" y="4858512"/>
            <a:ext cx="1782049" cy="14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ew_delta_omega_p_f_pump_0.005_G_0.01_A_0.00764_numeric_average_gamma_0.0019.png"/>
          <p:cNvPicPr>
            <a:picLocks noChangeAspect="1"/>
          </p:cNvPicPr>
          <p:nvPr/>
        </p:nvPicPr>
        <p:blipFill>
          <a:blip r:embed="rId10" cstate="print"/>
          <a:srcRect l="17633" t="6863" r="15753" b="10927"/>
          <a:stretch>
            <a:fillRect/>
          </a:stretch>
        </p:blipFill>
        <p:spPr>
          <a:xfrm>
            <a:off x="7036944" y="4861560"/>
            <a:ext cx="1709420" cy="1460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88367" y="6035475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43600" y="6400800"/>
            <a:ext cx="1931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Time-dependent case</a:t>
            </a:r>
          </a:p>
        </p:txBody>
      </p:sp>
      <p:pic>
        <p:nvPicPr>
          <p:cNvPr id="25" name="Picture 24" descr="photo_2021-12-26_17-42-27.jpg"/>
          <p:cNvPicPr>
            <a:picLocks noChangeAspect="1"/>
          </p:cNvPicPr>
          <p:nvPr/>
        </p:nvPicPr>
        <p:blipFill>
          <a:blip r:embed="rId11" cstate="print"/>
          <a:srcRect l="14815" t="3609" r="18518" b="11429"/>
          <a:stretch>
            <a:fillRect/>
          </a:stretch>
        </p:blipFill>
        <p:spPr>
          <a:xfrm>
            <a:off x="2407920" y="4841240"/>
            <a:ext cx="2011680" cy="1483360"/>
          </a:xfrm>
          <a:prstGeom prst="rect">
            <a:avLst/>
          </a:prstGeom>
        </p:spPr>
      </p:pic>
      <p:pic>
        <p:nvPicPr>
          <p:cNvPr id="27" name="Picture 26" descr="768px-Tsinghua_University_Logo.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1800" y="3733800"/>
            <a:ext cx="914400" cy="9144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6200" y="4745254"/>
            <a:ext cx="4419600" cy="1983206"/>
          </a:xfrm>
          <a:prstGeom prst="roundRect">
            <a:avLst>
              <a:gd name="adj" fmla="val 94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9"/>
          <p:cNvSpPr/>
          <p:nvPr/>
        </p:nvSpPr>
        <p:spPr>
          <a:xfrm>
            <a:off x="142582" y="6400800"/>
            <a:ext cx="4429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Stationary state – interferometry – characterization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93364" y="6019800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43731" y="6019800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60564" y="6019800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31" name="Скругленный прямоугольник 3"/>
          <p:cNvSpPr/>
          <p:nvPr/>
        </p:nvSpPr>
        <p:spPr>
          <a:xfrm>
            <a:off x="4724400" y="4747260"/>
            <a:ext cx="4267200" cy="1983206"/>
          </a:xfrm>
          <a:prstGeom prst="roundRect">
            <a:avLst>
              <a:gd name="adj" fmla="val 94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Supplemental slides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25152"/>
            <a:ext cx="69342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86800" y="6488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Time-dependent case: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Various  </a:t>
            </a:r>
            <a:r>
              <a:rPr lang="en-US" sz="3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0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3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86816"/>
            <a:ext cx="75438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28956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4189" y="28956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76600" y="3200400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5 MHz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24200" y="4953000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10 MHz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915400" y="66294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200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2667000" cy="17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heaviside_time_G_0.01_A_0.00764_gamma_0.00019_f_pump_0.005.png"/>
          <p:cNvPicPr>
            <a:picLocks noChangeAspect="1"/>
          </p:cNvPicPr>
          <p:nvPr/>
        </p:nvPicPr>
        <p:blipFill>
          <a:blip r:embed="rId3" cstate="print"/>
          <a:srcRect t="4167"/>
          <a:stretch>
            <a:fillRect/>
          </a:stretch>
        </p:blipFill>
        <p:spPr>
          <a:xfrm>
            <a:off x="4419600" y="3276600"/>
            <a:ext cx="2847828" cy="175260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 r="5556"/>
          <a:stretch>
            <a:fillRect/>
          </a:stretch>
        </p:blipFill>
        <p:spPr bwMode="auto">
          <a:xfrm>
            <a:off x="609600" y="5090243"/>
            <a:ext cx="2590800" cy="169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heaviside_time_G_0.01_A_0.00764_gamma_0.00019_f_pump_0.01.png"/>
          <p:cNvPicPr>
            <a:picLocks noChangeAspect="1"/>
          </p:cNvPicPr>
          <p:nvPr/>
        </p:nvPicPr>
        <p:blipFill>
          <a:blip r:embed="rId5" cstate="print"/>
          <a:srcRect t="4167"/>
          <a:stretch>
            <a:fillRect/>
          </a:stretch>
        </p:blipFill>
        <p:spPr>
          <a:xfrm>
            <a:off x="4419600" y="5105400"/>
            <a:ext cx="2819400" cy="175260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 t="15142" r="1334" b="2357"/>
          <a:stretch>
            <a:fillRect/>
          </a:stretch>
        </p:blipFill>
        <p:spPr bwMode="auto">
          <a:xfrm>
            <a:off x="0" y="685800"/>
            <a:ext cx="520891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5029200" y="4038600"/>
            <a:ext cx="2819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410200" y="4343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191000"/>
            <a:ext cx="1066800" cy="258763"/>
          </a:xfrm>
          <a:prstGeom prst="rect">
            <a:avLst/>
          </a:prstGeom>
          <a:noFill/>
        </p:spPr>
      </p:pic>
      <p:cxnSp>
        <p:nvCxnSpPr>
          <p:cNvPr id="53" name="Straight Arrow Connector 52"/>
          <p:cNvCxnSpPr/>
          <p:nvPr/>
        </p:nvCxnSpPr>
        <p:spPr>
          <a:xfrm flipH="1" flipV="1">
            <a:off x="5105400" y="3733800"/>
            <a:ext cx="2743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Time-dependent case: 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Various  </a:t>
            </a:r>
            <a:r>
              <a:rPr lang="en-US" sz="3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3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76200"/>
            <a:ext cx="7543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6096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88389" y="6096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1143000"/>
            <a:ext cx="1482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11.9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dBm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0800" y="2819400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7.5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dBm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72647" y="4800600"/>
            <a:ext cx="1542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-15.0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dBm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0725" y="5578476"/>
            <a:ext cx="1135063" cy="236537"/>
          </a:xfrm>
          <a:prstGeom prst="rect">
            <a:avLst/>
          </a:prstGeom>
          <a:noFill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2" y="4876800"/>
            <a:ext cx="1303338" cy="236538"/>
          </a:xfrm>
          <a:prstGeom prst="rect">
            <a:avLst/>
          </a:prstGeom>
          <a:noFill/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2" y="5349875"/>
            <a:ext cx="1455738" cy="236538"/>
          </a:xfrm>
          <a:prstGeom prst="rect">
            <a:avLst/>
          </a:prstGeom>
          <a:noFill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815013"/>
            <a:ext cx="1036638" cy="236538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7010400" y="4800600"/>
            <a:ext cx="1676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/>
          <a:srcRect l="53389" t="55556" r="20679"/>
          <a:stretch>
            <a:fillRect/>
          </a:stretch>
        </p:blipFill>
        <p:spPr bwMode="auto">
          <a:xfrm>
            <a:off x="7239000" y="3505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5972" y="3657600"/>
            <a:ext cx="1978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/>
          <a:srcRect l="62541" b="61111"/>
          <a:stretch>
            <a:fillRect/>
          </a:stretch>
        </p:blipFill>
        <p:spPr bwMode="auto">
          <a:xfrm>
            <a:off x="6781800" y="2057400"/>
            <a:ext cx="224544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t="55556" r="66441"/>
          <a:stretch>
            <a:fillRect/>
          </a:stretch>
        </p:blipFill>
        <p:spPr bwMode="auto">
          <a:xfrm>
            <a:off x="6858000" y="2819400"/>
            <a:ext cx="176022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8" cstate="print"/>
          <a:srcRect l="35165" t="67230" r="32967" b="9729"/>
          <a:stretch>
            <a:fillRect/>
          </a:stretch>
        </p:blipFill>
        <p:spPr bwMode="auto">
          <a:xfrm>
            <a:off x="6781800" y="1356360"/>
            <a:ext cx="197998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7385303" y="1600200"/>
            <a:ext cx="5486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1219200"/>
            <a:ext cx="22860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065837"/>
            <a:ext cx="1066800" cy="258763"/>
          </a:xfrm>
          <a:prstGeom prst="rect">
            <a:avLst/>
          </a:prstGeom>
          <a:noFill/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324600"/>
            <a:ext cx="1273175" cy="258763"/>
          </a:xfrm>
          <a:prstGeom prst="rect">
            <a:avLst/>
          </a:prstGeom>
          <a:noFill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1" cstate="print"/>
          <a:srcRect t="4347" r="2778"/>
          <a:stretch>
            <a:fillRect/>
          </a:stretch>
        </p:blipFill>
        <p:spPr bwMode="auto">
          <a:xfrm>
            <a:off x="0" y="990600"/>
            <a:ext cx="2560320" cy="160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516062"/>
            <a:ext cx="1074738" cy="236538"/>
          </a:xfrm>
          <a:prstGeom prst="rect">
            <a:avLst/>
          </a:prstGeom>
          <a:noFill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743200"/>
            <a:ext cx="2590800" cy="16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685716"/>
            <a:ext cx="2590800" cy="171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92463"/>
            <a:ext cx="1112838" cy="236537"/>
          </a:xfrm>
          <a:prstGeom prst="rect">
            <a:avLst/>
          </a:prstGeom>
          <a:noFill/>
        </p:spPr>
      </p:pic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3037" y="5173662"/>
            <a:ext cx="1173163" cy="236538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8915400" y="66294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2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2" y="5105400"/>
            <a:ext cx="1455738" cy="236537"/>
          </a:xfrm>
          <a:prstGeom prst="rect">
            <a:avLst/>
          </a:prstGeom>
          <a:noFill/>
        </p:spPr>
      </p:pic>
      <p:pic>
        <p:nvPicPr>
          <p:cNvPr id="53" name="Picture 52" descr="time_G_0.01_A_0.0141_gamma_0.00019.png"/>
          <p:cNvPicPr>
            <a:picLocks noChangeAspect="1"/>
          </p:cNvPicPr>
          <p:nvPr/>
        </p:nvPicPr>
        <p:blipFill>
          <a:blip r:embed="rId18" cstate="print"/>
          <a:srcRect t="4648"/>
          <a:stretch>
            <a:fillRect/>
          </a:stretch>
        </p:blipFill>
        <p:spPr>
          <a:xfrm>
            <a:off x="4038600" y="1219200"/>
            <a:ext cx="2575560" cy="1563070"/>
          </a:xfrm>
          <a:prstGeom prst="rect">
            <a:avLst/>
          </a:prstGeom>
        </p:spPr>
      </p:pic>
      <p:pic>
        <p:nvPicPr>
          <p:cNvPr id="54" name="Picture 53" descr="time_G_0.01_A_0.00764_gamma_0.00019.png"/>
          <p:cNvPicPr>
            <a:picLocks noChangeAspect="1"/>
          </p:cNvPicPr>
          <p:nvPr/>
        </p:nvPicPr>
        <p:blipFill>
          <a:blip r:embed="rId19" cstate="print"/>
          <a:srcRect t="3991"/>
          <a:stretch>
            <a:fillRect/>
          </a:stretch>
        </p:blipFill>
        <p:spPr>
          <a:xfrm>
            <a:off x="4038600" y="2895601"/>
            <a:ext cx="2651760" cy="1600199"/>
          </a:xfrm>
          <a:prstGeom prst="rect">
            <a:avLst/>
          </a:prstGeom>
        </p:spPr>
      </p:pic>
      <p:pic>
        <p:nvPicPr>
          <p:cNvPr id="55" name="Picture 54" descr="time_G_0.01_A_0.000388_gamma_0.00019.png"/>
          <p:cNvPicPr>
            <a:picLocks noChangeAspect="1"/>
          </p:cNvPicPr>
          <p:nvPr/>
        </p:nvPicPr>
        <p:blipFill>
          <a:blip r:embed="rId20" cstate="print"/>
          <a:srcRect t="4191"/>
          <a:stretch>
            <a:fillRect/>
          </a:stretch>
        </p:blipFill>
        <p:spPr>
          <a:xfrm>
            <a:off x="4038600" y="4953000"/>
            <a:ext cx="26670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Transmon</a:t>
            </a:r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qubit in front of a mirror: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Stationary case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86816"/>
            <a:ext cx="83820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" y="3962400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[P. Y.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Wen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et al., Phys. Rev. B, 2020]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279" t="1213"/>
          <a:stretch>
            <a:fillRect/>
          </a:stretch>
        </p:blipFill>
        <p:spPr bwMode="auto">
          <a:xfrm>
            <a:off x="47891" y="685800"/>
            <a:ext cx="636559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6248400" y="1828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63568"/>
          <a:stretch>
            <a:fillRect/>
          </a:stretch>
        </p:blipFill>
        <p:spPr bwMode="auto">
          <a:xfrm>
            <a:off x="7157359" y="697468"/>
            <a:ext cx="183424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r="64096"/>
          <a:stretch>
            <a:fillRect/>
          </a:stretch>
        </p:blipFill>
        <p:spPr bwMode="auto">
          <a:xfrm>
            <a:off x="7080010" y="3593068"/>
            <a:ext cx="183539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7518432" y="2892346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82885" y="64008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495800"/>
            <a:ext cx="314590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4860" y="4770120"/>
            <a:ext cx="21869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2942" y="6248400"/>
            <a:ext cx="24964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638800"/>
            <a:ext cx="16788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2070824" y="6321623"/>
            <a:ext cx="2129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levels modulation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6600" y="5744102"/>
            <a:ext cx="1131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Probe signal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57600" y="4876800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 Hamiltonian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87704" y="2678668"/>
            <a:ext cx="2093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=  reflection coefficient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20861" y="5498068"/>
            <a:ext cx="24640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=  probability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that the 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system is in the charge state     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(and it is proportional to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reflection coefficient).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29722" y="6602357"/>
            <a:ext cx="274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5791200"/>
            <a:ext cx="167023" cy="18288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73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2920" y="807720"/>
            <a:ext cx="18288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3888" y="3252788"/>
            <a:ext cx="276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3888" y="3252788"/>
            <a:ext cx="276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9149" y="3688080"/>
            <a:ext cx="160451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H="1">
            <a:off x="2286000" y="3429000"/>
            <a:ext cx="2743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6200" y="6858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2" grpId="0"/>
      <p:bldP spid="43" grpId="0"/>
      <p:bldP spid="44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769840"/>
            <a:ext cx="2209800" cy="24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r="1402"/>
          <a:stretch>
            <a:fillRect/>
          </a:stretch>
        </p:blipFill>
        <p:spPr bwMode="auto">
          <a:xfrm>
            <a:off x="4657158" y="3747161"/>
            <a:ext cx="2200842" cy="24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Theoretical description: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Stationary case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86816"/>
            <a:ext cx="62484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30737"/>
            <a:ext cx="18745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942" y="1770817"/>
            <a:ext cx="199716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1482" y="2228017"/>
            <a:ext cx="134311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0" y="1676400"/>
            <a:ext cx="1152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levels</a:t>
            </a:r>
          </a:p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modulation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2286000"/>
            <a:ext cx="1131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Probe signal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92423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Hamiltonian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52800" y="2362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828800"/>
            <a:ext cx="1879092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190528" y="1508447"/>
            <a:ext cx="1867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Unitary transformation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152400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/>
          <a:srcRect l="35165" t="67230" r="32967" b="9729"/>
          <a:stretch>
            <a:fillRect/>
          </a:stretch>
        </p:blipFill>
        <p:spPr bwMode="auto">
          <a:xfrm>
            <a:off x="5182819" y="1066800"/>
            <a:ext cx="197998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 l="67033" t="56989" r="21728"/>
          <a:stretch>
            <a:fillRect/>
          </a:stretch>
        </p:blipFill>
        <p:spPr bwMode="auto">
          <a:xfrm>
            <a:off x="5181600" y="2042160"/>
            <a:ext cx="6858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803873" y="668923"/>
            <a:ext cx="2311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two-level system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298" y="1082040"/>
            <a:ext cx="1905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12536" y="1310640"/>
            <a:ext cx="5486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356429"/>
            <a:ext cx="404279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76200" y="3289677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By solving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Bloch equation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probability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the system is in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charge state       we have:</a:t>
            </a:r>
          </a:p>
          <a:p>
            <a:endParaRPr lang="en-US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33800" y="5257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391400" y="633626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05400" y="633626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45766" y="662642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6345" y="3633366"/>
            <a:ext cx="250825" cy="27463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3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3856038"/>
            <a:ext cx="240731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33367" y="3856038"/>
            <a:ext cx="30480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990600"/>
            <a:ext cx="18932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1996440"/>
            <a:ext cx="1391771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7" grpId="0"/>
      <p:bldP spid="29" grpId="0" animBg="1"/>
      <p:bldP spid="33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79" y="685800"/>
            <a:ext cx="288537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/>
          <a:srcRect r="48978"/>
          <a:stretch/>
        </p:blipFill>
        <p:spPr>
          <a:xfrm>
            <a:off x="4706400" y="1526920"/>
            <a:ext cx="3218400" cy="644244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914400" y="787400"/>
            <a:ext cx="39624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dynamics of open quantum systems </a:t>
            </a:r>
            <a:br>
              <a:rPr lang="en-US" alt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described by the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Lindblad equation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38200" y="783552"/>
            <a:ext cx="3625613" cy="44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81000" y="13716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interaction with the environment is </a:t>
            </a:r>
          </a:p>
          <a:p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described by the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Lindblad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superoperators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3962400" y="1831912"/>
            <a:ext cx="609600" cy="63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81000" y="2286000"/>
            <a:ext cx="883920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interaction with the environment causes energy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dephasing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Each relaxation channel is described 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by the Lindblad operator </a:t>
            </a:r>
            <a:r>
              <a:rPr lang="en-US" altLang="en-US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l-GR" altLang="en-US" sz="1600" baseline="-25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400" y="3276600"/>
            <a:ext cx="25908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In case of a qubit there are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relaxation channels.</a:t>
            </a:r>
            <a:endParaRPr lang="ru-RU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29000" y="3790890"/>
            <a:ext cx="152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case</a:t>
            </a:r>
            <a:endParaRPr lang="en-US" sz="2000" b="1" u="sng" dirty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 l="53389" t="55556" r="20679"/>
          <a:stretch>
            <a:fillRect/>
          </a:stretch>
        </p:blipFill>
        <p:spPr bwMode="auto">
          <a:xfrm>
            <a:off x="1219200" y="6248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6355080"/>
            <a:ext cx="237393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/>
          <a:srcRect l="62541" b="61111"/>
          <a:stretch>
            <a:fillRect/>
          </a:stretch>
        </p:blipFill>
        <p:spPr bwMode="auto">
          <a:xfrm>
            <a:off x="567194" y="4876800"/>
            <a:ext cx="2566224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 r="43560" b="61111"/>
          <a:stretch>
            <a:fillRect/>
          </a:stretch>
        </p:blipFill>
        <p:spPr bwMode="auto">
          <a:xfrm>
            <a:off x="228600" y="4191000"/>
            <a:ext cx="33832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55556" r="66441"/>
          <a:stretch>
            <a:fillRect/>
          </a:stretch>
        </p:blipFill>
        <p:spPr bwMode="auto">
          <a:xfrm>
            <a:off x="914400" y="5638800"/>
            <a:ext cx="176022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ctangle 85"/>
          <p:cNvSpPr/>
          <p:nvPr/>
        </p:nvSpPr>
        <p:spPr>
          <a:xfrm>
            <a:off x="4419601" y="6488668"/>
            <a:ext cx="449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average over time 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time of stationary regime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8915400" y="66294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200" dirty="0"/>
          </a:p>
        </p:txBody>
      </p:sp>
      <p:sp>
        <p:nvSpPr>
          <p:cNvPr id="28" name="Rectangle 8"/>
          <p:cNvSpPr/>
          <p:nvPr/>
        </p:nvSpPr>
        <p:spPr>
          <a:xfrm>
            <a:off x="1066800" y="86816"/>
            <a:ext cx="70104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Theoretical description: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Time-dependent case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0829" y="3276600"/>
            <a:ext cx="300277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3336758" y="2563735"/>
            <a:ext cx="1692442" cy="8845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H="1">
            <a:off x="4800600" y="2563735"/>
            <a:ext cx="1423737" cy="88024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147060"/>
            <a:ext cx="283638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limits_qutip_Bloch_f_pump_0.01_d_0.01_A_0.00764_fp_5.0_t_35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8300" y="4038600"/>
            <a:ext cx="3648500" cy="246888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6400800" y="5181600"/>
            <a:ext cx="2133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05600" y="6017422"/>
            <a:ext cx="165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Stationary regime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1" grpId="0"/>
      <p:bldP spid="74" grpId="0"/>
      <p:bldP spid="86" grpId="0"/>
      <p:bldP spid="84" grpId="0" animBg="1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Interferograms: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system’s characterization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86816"/>
            <a:ext cx="75438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" y="685800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t="4629"/>
          <a:stretch>
            <a:fillRect/>
          </a:stretch>
        </p:blipFill>
        <p:spPr bwMode="auto">
          <a:xfrm>
            <a:off x="76201" y="1143000"/>
            <a:ext cx="246007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4812189" y="685800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9462" y="1219200"/>
            <a:ext cx="1239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 MHz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50" t="6655"/>
          <a:stretch/>
        </p:blipFill>
        <p:spPr bwMode="auto">
          <a:xfrm>
            <a:off x="152401" y="3081338"/>
            <a:ext cx="2514599" cy="15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t="8812"/>
          <a:stretch>
            <a:fillRect/>
          </a:stretch>
        </p:blipFill>
        <p:spPr bwMode="auto">
          <a:xfrm>
            <a:off x="228600" y="5257800"/>
            <a:ext cx="2590800" cy="157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2667000" y="3124200"/>
            <a:ext cx="1239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5 MHz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67000" y="5234643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10 MHz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/>
          <a:srcRect l="53389" t="55556" r="20679"/>
          <a:stretch>
            <a:fillRect/>
          </a:stretch>
        </p:blipFill>
        <p:spPr bwMode="auto">
          <a:xfrm>
            <a:off x="7239000" y="30480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5972" y="3200400"/>
            <a:ext cx="1978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62541" b="61111"/>
          <a:stretch>
            <a:fillRect/>
          </a:stretch>
        </p:blipFill>
        <p:spPr bwMode="auto">
          <a:xfrm>
            <a:off x="6781800" y="1600200"/>
            <a:ext cx="224544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5" cstate="print"/>
          <a:srcRect t="55556" r="66441"/>
          <a:stretch>
            <a:fillRect/>
          </a:stretch>
        </p:blipFill>
        <p:spPr bwMode="auto">
          <a:xfrm>
            <a:off x="6858000" y="2362200"/>
            <a:ext cx="176022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7" cstate="print"/>
          <a:srcRect l="35165" t="67230" r="32967" b="9729"/>
          <a:stretch>
            <a:fillRect/>
          </a:stretch>
        </p:blipFill>
        <p:spPr bwMode="auto">
          <a:xfrm>
            <a:off x="6781800" y="899160"/>
            <a:ext cx="197998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7385303" y="1143000"/>
            <a:ext cx="5486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762000"/>
            <a:ext cx="22860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0725" y="5730876"/>
            <a:ext cx="1135063" cy="236537"/>
          </a:xfrm>
          <a:prstGeom prst="rect">
            <a:avLst/>
          </a:prstGeom>
          <a:noFill/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2" y="5029200"/>
            <a:ext cx="1303338" cy="236538"/>
          </a:xfrm>
          <a:prstGeom prst="rect">
            <a:avLst/>
          </a:prstGeom>
          <a:noFill/>
        </p:spPr>
      </p:pic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2" y="5502275"/>
            <a:ext cx="1455738" cy="236538"/>
          </a:xfrm>
          <a:prstGeom prst="rect">
            <a:avLst/>
          </a:prstGeom>
          <a:noFill/>
        </p:spPr>
      </p:pic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967413"/>
            <a:ext cx="1036638" cy="236538"/>
          </a:xfrm>
          <a:prstGeom prst="rect">
            <a:avLst/>
          </a:prstGeom>
          <a:noFill/>
        </p:spPr>
      </p:pic>
      <p:sp>
        <p:nvSpPr>
          <p:cNvPr id="87" name="Rectangle 86"/>
          <p:cNvSpPr/>
          <p:nvPr/>
        </p:nvSpPr>
        <p:spPr>
          <a:xfrm>
            <a:off x="7010400" y="4953000"/>
            <a:ext cx="1676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477000"/>
            <a:ext cx="1112838" cy="236537"/>
          </a:xfrm>
          <a:prstGeom prst="rect">
            <a:avLst/>
          </a:prstGeom>
          <a:noFill/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218237"/>
            <a:ext cx="1066800" cy="258763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8932429" y="6629501"/>
            <a:ext cx="287771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200" dirty="0"/>
          </a:p>
        </p:txBody>
      </p:sp>
      <p:pic>
        <p:nvPicPr>
          <p:cNvPr id="43" name="Picture 42" descr="photo_2021-12-26_17-42-26.jpg"/>
          <p:cNvPicPr>
            <a:picLocks noChangeAspect="1"/>
          </p:cNvPicPr>
          <p:nvPr/>
        </p:nvPicPr>
        <p:blipFill>
          <a:blip r:embed="rId14" cstate="print"/>
          <a:srcRect t="4167"/>
          <a:stretch>
            <a:fillRect/>
          </a:stretch>
        </p:blipFill>
        <p:spPr>
          <a:xfrm>
            <a:off x="3886200" y="1143000"/>
            <a:ext cx="2743200" cy="1623508"/>
          </a:xfrm>
          <a:prstGeom prst="rect">
            <a:avLst/>
          </a:prstGeom>
        </p:spPr>
      </p:pic>
      <p:pic>
        <p:nvPicPr>
          <p:cNvPr id="44" name="Picture 43" descr="photo_2021-12-26_17-42-27 (2).jpg"/>
          <p:cNvPicPr>
            <a:picLocks noChangeAspect="1"/>
          </p:cNvPicPr>
          <p:nvPr/>
        </p:nvPicPr>
        <p:blipFill>
          <a:blip r:embed="rId15" cstate="print"/>
          <a:srcRect t="4167"/>
          <a:stretch>
            <a:fillRect/>
          </a:stretch>
        </p:blipFill>
        <p:spPr>
          <a:xfrm>
            <a:off x="3962400" y="3092824"/>
            <a:ext cx="2743200" cy="1434352"/>
          </a:xfrm>
          <a:prstGeom prst="rect">
            <a:avLst/>
          </a:prstGeom>
        </p:spPr>
      </p:pic>
      <p:pic>
        <p:nvPicPr>
          <p:cNvPr id="45" name="Picture 44" descr="photo_2021-12-26_17-42-27.jpg"/>
          <p:cNvPicPr>
            <a:picLocks noChangeAspect="1"/>
          </p:cNvPicPr>
          <p:nvPr/>
        </p:nvPicPr>
        <p:blipFill>
          <a:blip r:embed="rId16" cstate="print"/>
          <a:srcRect t="4167"/>
          <a:stretch>
            <a:fillRect/>
          </a:stretch>
        </p:blipFill>
        <p:spPr>
          <a:xfrm>
            <a:off x="3964618" y="5257800"/>
            <a:ext cx="2740982" cy="152400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2" y="5257800"/>
            <a:ext cx="1455738" cy="236537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H="1">
            <a:off x="1600200" y="4876800"/>
            <a:ext cx="1752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352800" y="4876800"/>
            <a:ext cx="2057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291415" y="4614446"/>
            <a:ext cx="4804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Position of resonance: </a:t>
            </a:r>
            <a:r>
              <a: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 multi-photon spectroscopy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8" cstate="print"/>
          <a:srcRect l="8616" r="912" b="52381"/>
          <a:stretch>
            <a:fillRect/>
          </a:stretch>
        </p:blipFill>
        <p:spPr bwMode="auto">
          <a:xfrm>
            <a:off x="6743700" y="37338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50"/>
          <p:cNvSpPr/>
          <p:nvPr/>
        </p:nvSpPr>
        <p:spPr>
          <a:xfrm>
            <a:off x="2516913" y="2743200"/>
            <a:ext cx="1750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Power calibration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52" name="Rectangle 50"/>
          <p:cNvSpPr/>
          <p:nvPr/>
        </p:nvSpPr>
        <p:spPr>
          <a:xfrm>
            <a:off x="2209800" y="762000"/>
            <a:ext cx="2264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Decoherence</a:t>
            </a:r>
            <a:r>
              <a: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estimation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54" name="Picture 53" descr="photo_2021-12-26_17-42-27 (2).jpg"/>
          <p:cNvPicPr>
            <a:picLocks noChangeAspect="1"/>
          </p:cNvPicPr>
          <p:nvPr/>
        </p:nvPicPr>
        <p:blipFill>
          <a:blip r:embed="rId15" cstate="print"/>
          <a:srcRect t="4167"/>
          <a:stretch>
            <a:fillRect/>
          </a:stretch>
        </p:blipFill>
        <p:spPr>
          <a:xfrm>
            <a:off x="3926542" y="3061448"/>
            <a:ext cx="2743200" cy="14343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67619" y="2743200"/>
            <a:ext cx="356381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4236720"/>
            <a:ext cx="113096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23760" y="4511040"/>
            <a:ext cx="138684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6248400" y="896779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6248400" y="2801779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6284806" y="5019199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22" cstate="print"/>
          <a:srcRect l="61590" t="1213"/>
          <a:stretch>
            <a:fillRect/>
          </a:stretch>
        </p:blipFill>
        <p:spPr bwMode="auto">
          <a:xfrm>
            <a:off x="6730938" y="848360"/>
            <a:ext cx="2220022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00" y="4572000"/>
            <a:ext cx="18932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19800"/>
            <a:ext cx="1127125" cy="411163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2743200" y="6019800"/>
            <a:ext cx="1219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7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Time-dependent case: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Quantum dynamics</a:t>
            </a:r>
            <a:endParaRPr lang="en-US" sz="3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86816"/>
            <a:ext cx="75438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62948" y="6858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97989" y="6858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56358" y="1292423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5 MHz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0400" y="3124200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10 MHz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76600" y="5029200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15 MHz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2778" t="3786"/>
          <a:stretch>
            <a:fillRect/>
          </a:stretch>
        </p:blipFill>
        <p:spPr bwMode="auto">
          <a:xfrm>
            <a:off x="609600" y="990600"/>
            <a:ext cx="2667000" cy="193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 t="11382"/>
          <a:stretch>
            <a:fillRect/>
          </a:stretch>
        </p:blipFill>
        <p:spPr bwMode="auto">
          <a:xfrm>
            <a:off x="533400" y="3048000"/>
            <a:ext cx="2743200" cy="17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76800"/>
            <a:ext cx="2743200" cy="18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8843918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/>
          </a:p>
        </p:txBody>
      </p:sp>
      <p:pic>
        <p:nvPicPr>
          <p:cNvPr id="52" name="Picture 51" descr="delta_omega_p_G_0.01_A_0.00764_gamma_0.00019_f_pump_0.005.png"/>
          <p:cNvPicPr>
            <a:picLocks noChangeAspect="1"/>
          </p:cNvPicPr>
          <p:nvPr/>
        </p:nvPicPr>
        <p:blipFill>
          <a:blip r:embed="rId5" cstate="print"/>
          <a:srcRect t="4167"/>
          <a:stretch>
            <a:fillRect/>
          </a:stretch>
        </p:blipFill>
        <p:spPr>
          <a:xfrm>
            <a:off x="4495800" y="1174448"/>
            <a:ext cx="2650436" cy="1752600"/>
          </a:xfrm>
          <a:prstGeom prst="rect">
            <a:avLst/>
          </a:prstGeom>
        </p:spPr>
      </p:pic>
      <p:pic>
        <p:nvPicPr>
          <p:cNvPr id="53" name="Picture 52" descr="delta_omega_p_G_0.01_A_0.00764_gamma_0.00019_f_pump_0.01.png"/>
          <p:cNvPicPr>
            <a:picLocks noChangeAspect="1"/>
          </p:cNvPicPr>
          <p:nvPr/>
        </p:nvPicPr>
        <p:blipFill>
          <a:blip r:embed="rId6" cstate="print"/>
          <a:srcRect t="4167"/>
          <a:stretch>
            <a:fillRect/>
          </a:stretch>
        </p:blipFill>
        <p:spPr>
          <a:xfrm>
            <a:off x="4495800" y="3048000"/>
            <a:ext cx="2667000" cy="1752600"/>
          </a:xfrm>
          <a:prstGeom prst="rect">
            <a:avLst/>
          </a:prstGeom>
        </p:spPr>
      </p:pic>
      <p:pic>
        <p:nvPicPr>
          <p:cNvPr id="54" name="Picture 53" descr="delta_omega_p_G_0.01_A_0.00764_gamma_0.00019_f_pump_0.015.png"/>
          <p:cNvPicPr>
            <a:picLocks noChangeAspect="1"/>
          </p:cNvPicPr>
          <p:nvPr/>
        </p:nvPicPr>
        <p:blipFill>
          <a:blip r:embed="rId7" cstate="print"/>
          <a:srcRect t="4359"/>
          <a:stretch>
            <a:fillRect/>
          </a:stretch>
        </p:blipFill>
        <p:spPr>
          <a:xfrm>
            <a:off x="4495800" y="4953000"/>
            <a:ext cx="2667000" cy="182880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553200" y="16764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05600" y="1981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828800"/>
            <a:ext cx="1066800" cy="258763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5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553200" y="12954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43600" y="37338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867400" y="37338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791200" y="37338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505200"/>
            <a:ext cx="830263" cy="487363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6781800" y="91440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81940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6781800" y="472440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9067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Time-dependent case: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transient and stationary regimes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86816"/>
            <a:ext cx="87630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6858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07589" y="6858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0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96640" y="1219200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5 MHz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124200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10 MHz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96640" y="5102423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15 MHz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1097280" y="1149202"/>
            <a:ext cx="2514600" cy="17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1005840" y="2954996"/>
            <a:ext cx="2514600" cy="161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 r="13889"/>
          <a:stretch>
            <a:fillRect/>
          </a:stretch>
        </p:blipFill>
        <p:spPr bwMode="auto">
          <a:xfrm>
            <a:off x="1150620" y="5158357"/>
            <a:ext cx="2362200" cy="15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8843918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/>
          </a:p>
        </p:txBody>
      </p:sp>
      <p:pic>
        <p:nvPicPr>
          <p:cNvPr id="36" name="Picture 35" descr="limits_qutip_Bloch_f_pump_0.005_d_0.01_A_0.00764_fp_5.0_t_3500.png"/>
          <p:cNvPicPr>
            <a:picLocks noChangeAspect="1"/>
          </p:cNvPicPr>
          <p:nvPr/>
        </p:nvPicPr>
        <p:blipFill>
          <a:blip r:embed="rId5" cstate="print"/>
          <a:srcRect l="2564"/>
          <a:stretch>
            <a:fillRect/>
          </a:stretch>
        </p:blipFill>
        <p:spPr>
          <a:xfrm>
            <a:off x="5044440" y="1066800"/>
            <a:ext cx="2896650" cy="2011680"/>
          </a:xfrm>
          <a:prstGeom prst="rect">
            <a:avLst/>
          </a:prstGeom>
        </p:spPr>
      </p:pic>
      <p:pic>
        <p:nvPicPr>
          <p:cNvPr id="37" name="Picture 36" descr="limits_qutip_Bloch_f_pump_0.01_d_0.01_A_0.00764_fp_5.0_t_3500.png"/>
          <p:cNvPicPr>
            <a:picLocks noChangeAspect="1"/>
          </p:cNvPicPr>
          <p:nvPr/>
        </p:nvPicPr>
        <p:blipFill>
          <a:blip r:embed="rId6" cstate="print"/>
          <a:srcRect l="2586"/>
          <a:stretch>
            <a:fillRect/>
          </a:stretch>
        </p:blipFill>
        <p:spPr>
          <a:xfrm>
            <a:off x="5250180" y="3006196"/>
            <a:ext cx="2583180" cy="1794404"/>
          </a:xfrm>
          <a:prstGeom prst="rect">
            <a:avLst/>
          </a:prstGeom>
        </p:spPr>
      </p:pic>
      <p:pic>
        <p:nvPicPr>
          <p:cNvPr id="38" name="Picture 37" descr="limits_qutip_Bloch_f_pump_0.015_d_0.01_A_0.00764_fp_5.0_t_3500.png"/>
          <p:cNvPicPr>
            <a:picLocks noChangeAspect="1"/>
          </p:cNvPicPr>
          <p:nvPr/>
        </p:nvPicPr>
        <p:blipFill>
          <a:blip r:embed="rId7" cstate="print"/>
          <a:srcRect l="2730"/>
          <a:stretch>
            <a:fillRect/>
          </a:stretch>
        </p:blipFill>
        <p:spPr>
          <a:xfrm>
            <a:off x="5253990" y="5063596"/>
            <a:ext cx="2579370" cy="1794404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>
            <a:off x="6553200" y="1371600"/>
            <a:ext cx="1455738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400800" y="18288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066800"/>
            <a:ext cx="830263" cy="487363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096000" y="3810000"/>
            <a:ext cx="1600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72200" y="4419600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Stationary regime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486400" y="5105400"/>
            <a:ext cx="609600" cy="1368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61722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Transient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regime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5049520" y="5062379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5027506" y="297180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  <p:sp>
        <p:nvSpPr>
          <p:cNvPr id="44" name="Rectangle 43"/>
          <p:cNvSpPr/>
          <p:nvPr/>
        </p:nvSpPr>
        <p:spPr>
          <a:xfrm>
            <a:off x="4876800" y="114300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1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72752"/>
            <a:ext cx="69342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3200400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time-dependent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case was also studied.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We deduced that 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the qubit dynamics consist of two regimes: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transient and stationary,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the value of 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reflection coefficient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occupation probability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oscillates with period 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the maxima of the reflection coefficient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are observed at    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685800" y="838200"/>
            <a:ext cx="830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stationary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case was analyzed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Interferograms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were used to determine:  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decoherence time, 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power calibration, 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multi-photon spectroscopy.  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0411" y="6564959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2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5011" y="5197644"/>
            <a:ext cx="830263" cy="487363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8416" y="6092698"/>
            <a:ext cx="1244031" cy="301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2220416"/>
            <a:ext cx="6629400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5562" y="3673475"/>
            <a:ext cx="9350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5" descr="ftint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76650"/>
            <a:ext cx="7889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Харківський національний університет імені В. Н. Каразі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2" y="3748087"/>
            <a:ext cx="7921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 descr="RIK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7987" y="3849687"/>
            <a:ext cx="16573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 descr="University of Michigan to upgrade historic Detroit Observato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8575" y="36766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768px-Tsinghua_University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3733800"/>
            <a:ext cx="914400" cy="9144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 l="9528" t="8334" r="18061" b="13889"/>
          <a:stretch>
            <a:fillRect/>
          </a:stretch>
        </p:blipFill>
        <p:spPr bwMode="auto">
          <a:xfrm>
            <a:off x="121920" y="4842309"/>
            <a:ext cx="2011680" cy="14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 l="11988" t="18364" r="26871" b="6868"/>
          <a:stretch>
            <a:fillRect/>
          </a:stretch>
        </p:blipFill>
        <p:spPr bwMode="auto">
          <a:xfrm>
            <a:off x="4906915" y="4858512"/>
            <a:ext cx="1782049" cy="14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new_delta_omega_p_f_pump_0.005_G_0.01_A_0.00764_numeric_average_gamma_0.0019.png"/>
          <p:cNvPicPr>
            <a:picLocks noChangeAspect="1"/>
          </p:cNvPicPr>
          <p:nvPr/>
        </p:nvPicPr>
        <p:blipFill>
          <a:blip r:embed="rId10" cstate="print"/>
          <a:srcRect l="17633" t="6863" r="15753" b="10927"/>
          <a:stretch>
            <a:fillRect/>
          </a:stretch>
        </p:blipFill>
        <p:spPr>
          <a:xfrm>
            <a:off x="7036944" y="4861560"/>
            <a:ext cx="1709420" cy="1460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43000" y="6035475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43600" y="6400800"/>
            <a:ext cx="1931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Time-dependent case</a:t>
            </a:r>
          </a:p>
        </p:txBody>
      </p:sp>
      <p:pic>
        <p:nvPicPr>
          <p:cNvPr id="30" name="Picture 29" descr="photo_2021-12-26_17-42-27.jpg"/>
          <p:cNvPicPr>
            <a:picLocks noChangeAspect="1"/>
          </p:cNvPicPr>
          <p:nvPr/>
        </p:nvPicPr>
        <p:blipFill>
          <a:blip r:embed="rId11" cstate="print"/>
          <a:srcRect l="14815" t="3609" r="18518" b="11429"/>
          <a:stretch>
            <a:fillRect/>
          </a:stretch>
        </p:blipFill>
        <p:spPr>
          <a:xfrm>
            <a:off x="2407920" y="4841240"/>
            <a:ext cx="2011680" cy="1483360"/>
          </a:xfrm>
          <a:prstGeom prst="rect">
            <a:avLst/>
          </a:prstGeom>
        </p:spPr>
      </p:pic>
      <p:sp>
        <p:nvSpPr>
          <p:cNvPr id="31" name="Скругленный прямоугольник 3"/>
          <p:cNvSpPr/>
          <p:nvPr/>
        </p:nvSpPr>
        <p:spPr>
          <a:xfrm>
            <a:off x="76200" y="4745254"/>
            <a:ext cx="4419600" cy="1983206"/>
          </a:xfrm>
          <a:prstGeom prst="roundRect">
            <a:avLst>
              <a:gd name="adj" fmla="val 94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19"/>
          <p:cNvSpPr/>
          <p:nvPr/>
        </p:nvSpPr>
        <p:spPr>
          <a:xfrm>
            <a:off x="142582" y="6400800"/>
            <a:ext cx="4429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Stationary state – interferometry – characterization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33800" y="6019800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0" y="6019800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60564" y="6019800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36" name="Скругленный прямоугольник 3"/>
          <p:cNvSpPr/>
          <p:nvPr/>
        </p:nvSpPr>
        <p:spPr>
          <a:xfrm>
            <a:off x="4724400" y="4747260"/>
            <a:ext cx="4267200" cy="1983206"/>
          </a:xfrm>
          <a:prstGeom prst="roundRect">
            <a:avLst>
              <a:gd name="adj" fmla="val 94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10046</TotalTime>
  <Words>519</Words>
  <Application>Microsoft Office PowerPoint</Application>
  <PresentationFormat>On-screen Show (4:3)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Transmon qubit in front of a mirror: Stationary case</vt:lpstr>
      <vt:lpstr>Theoretical description: Stationary case</vt:lpstr>
      <vt:lpstr>Theoretical description: Time-dependent case</vt:lpstr>
      <vt:lpstr>Interferograms: for system’s characterization</vt:lpstr>
      <vt:lpstr>Time-dependent case: Quantum dynamics</vt:lpstr>
      <vt:lpstr>Time-dependent case: transient and stationary regimes</vt:lpstr>
      <vt:lpstr>Conclusions</vt:lpstr>
      <vt:lpstr>Thank you for your attention!</vt:lpstr>
      <vt:lpstr>Supplemental slides</vt:lpstr>
      <vt:lpstr>Time-dependent case: Various  fpump </vt:lpstr>
      <vt:lpstr>Time-dependent case:  Various  Ppump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Computations of</dc:title>
  <dc:creator>Max</dc:creator>
  <cp:lastModifiedBy>Nori Franco</cp:lastModifiedBy>
  <cp:revision>865</cp:revision>
  <dcterms:created xsi:type="dcterms:W3CDTF">2006-08-16T00:00:00Z</dcterms:created>
  <dcterms:modified xsi:type="dcterms:W3CDTF">2022-02-26T11:05:17Z</dcterms:modified>
</cp:coreProperties>
</file>